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5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8B8"/>
    <a:srgbClr val="00B3F2"/>
    <a:srgbClr val="29C7FF"/>
    <a:srgbClr val="E1F7FF"/>
    <a:srgbClr val="BDEEFF"/>
    <a:srgbClr val="9BE5FF"/>
    <a:srgbClr val="00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2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94572A-1A31-457C-8245-4E79BC75A485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5E024-9E8B-4B0D-9F95-5B15D9A33B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9076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00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04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827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24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49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19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905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97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59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750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79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F4A2A-0072-4B47-AE45-CDE8C61B3F13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67C81-B7DD-4A36-9B7F-74D2D2D35F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076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82A26F1B-68BE-4E2B-AEE9-61B1AC042965}"/>
              </a:ext>
            </a:extLst>
          </p:cNvPr>
          <p:cNvSpPr/>
          <p:nvPr/>
        </p:nvSpPr>
        <p:spPr>
          <a:xfrm>
            <a:off x="-4129" y="8808382"/>
            <a:ext cx="6862129" cy="1097618"/>
          </a:xfrm>
          <a:prstGeom prst="rect">
            <a:avLst/>
          </a:prstGeom>
          <a:solidFill>
            <a:srgbClr val="0088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638"/>
            <a:endParaRPr kumimoji="1" lang="ja-JP" altLang="en-US" sz="1100" dirty="0">
              <a:latin typeface="游ゴシック 本文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47E98EB-233B-42C4-8D31-5B619FFDD1FE}"/>
              </a:ext>
            </a:extLst>
          </p:cNvPr>
          <p:cNvSpPr/>
          <p:nvPr/>
        </p:nvSpPr>
        <p:spPr>
          <a:xfrm>
            <a:off x="628" y="0"/>
            <a:ext cx="6858000" cy="2639767"/>
          </a:xfrm>
          <a:prstGeom prst="rect">
            <a:avLst/>
          </a:prstGeom>
          <a:solidFill>
            <a:srgbClr val="0088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8D6FEC2-99F1-4B10-A1C3-F2972580C8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530" y="53911"/>
            <a:ext cx="1908630" cy="534076"/>
          </a:xfrm>
          <a:prstGeom prst="rect">
            <a:avLst/>
          </a:prstGeom>
        </p:spPr>
      </p:pic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0E0052DD-D67E-4D44-BC7A-D21475027C04}"/>
              </a:ext>
            </a:extLst>
          </p:cNvPr>
          <p:cNvGrpSpPr/>
          <p:nvPr/>
        </p:nvGrpSpPr>
        <p:grpSpPr>
          <a:xfrm>
            <a:off x="4358199" y="8878309"/>
            <a:ext cx="2330452" cy="252776"/>
            <a:chOff x="4232184" y="8442275"/>
            <a:chExt cx="2519204" cy="349478"/>
          </a:xfrm>
        </p:grpSpPr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8687F680-EFE9-448C-B829-B0F83F7DF413}"/>
                </a:ext>
              </a:extLst>
            </p:cNvPr>
            <p:cNvSpPr/>
            <p:nvPr/>
          </p:nvSpPr>
          <p:spPr>
            <a:xfrm>
              <a:off x="4232184" y="8442275"/>
              <a:ext cx="2519204" cy="34947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050" dirty="0">
                  <a:latin typeface="游ゴシック 本文"/>
                  <a:ea typeface="ＤＦＧ平成ゴシック体W9"/>
                </a:rPr>
                <a:t>兵庫県  オープンファーム</a:t>
              </a:r>
              <a:endParaRPr kumimoji="1" lang="ja-JP" altLang="en-US" sz="1050" dirty="0">
                <a:latin typeface="游ゴシック 本文"/>
                <a:ea typeface="ＤＦＧ平成ゴシック体W9"/>
              </a:endParaRPr>
            </a:p>
          </p:txBody>
        </p:sp>
        <p:sp>
          <p:nvSpPr>
            <p:cNvPr id="33" name="四角形: 角を丸くする 32">
              <a:extLst>
                <a:ext uri="{FF2B5EF4-FFF2-40B4-BE49-F238E27FC236}">
                  <a16:creationId xmlns:a16="http://schemas.microsoft.com/office/drawing/2014/main" id="{68BA427C-A1B4-4FBB-8EA6-DFD70F5BE42F}"/>
                </a:ext>
              </a:extLst>
            </p:cNvPr>
            <p:cNvSpPr/>
            <p:nvPr/>
          </p:nvSpPr>
          <p:spPr>
            <a:xfrm>
              <a:off x="6117673" y="8503045"/>
              <a:ext cx="546934" cy="229415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100" dirty="0">
                  <a:latin typeface="游ゴシック 本文"/>
                  <a:ea typeface="ＤＦＧ平成ゴシック体W9"/>
                </a:rPr>
                <a:t>検索</a:t>
              </a:r>
              <a:endParaRPr kumimoji="1" lang="ja-JP" altLang="en-US" sz="1100" dirty="0">
                <a:latin typeface="游ゴシック 本文"/>
                <a:ea typeface="ＤＦＧ平成ゴシック体W9"/>
              </a:endParaRPr>
            </a:p>
          </p:txBody>
        </p:sp>
      </p:grp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72ABCC3-6409-4CE2-8CF5-5068A782A5B6}"/>
              </a:ext>
            </a:extLst>
          </p:cNvPr>
          <p:cNvSpPr txBox="1"/>
          <p:nvPr/>
        </p:nvSpPr>
        <p:spPr>
          <a:xfrm flipH="1">
            <a:off x="134634" y="587513"/>
            <a:ext cx="6704383" cy="1538883"/>
          </a:xfrm>
          <a:prstGeom prst="rect">
            <a:avLst/>
          </a:prstGeom>
          <a:noFill/>
          <a:ln>
            <a:solidFill>
              <a:srgbClr val="0088B8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オープンファーム</a:t>
            </a:r>
            <a:endParaRPr kumimoji="1" lang="en-US" altLang="ja-JP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kumimoji="1" lang="ja-JP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ＤＦＧ平成ゴシック体W9"/>
              </a:rPr>
              <a:t>で「農」を伝える！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4849CB0-689A-4A61-904E-8E7A53143850}"/>
              </a:ext>
            </a:extLst>
          </p:cNvPr>
          <p:cNvSpPr txBox="1"/>
          <p:nvPr/>
        </p:nvSpPr>
        <p:spPr>
          <a:xfrm flipH="1">
            <a:off x="697157" y="2143171"/>
            <a:ext cx="5417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ea typeface="ＤＦＧ平成ゴシック体W9"/>
              </a:rPr>
              <a:t>～ ひょうごオープンファーム強化支援事業 ～</a:t>
            </a:r>
            <a:endParaRPr kumimoji="1" lang="ja-JP" altLang="en-US" sz="2000" b="1" dirty="0">
              <a:solidFill>
                <a:schemeClr val="bg1"/>
              </a:solidFill>
              <a:ea typeface="ＤＦＧ平成ゴシック体W9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B6FD8B-FE14-4F65-ADDC-ADAE091CB2CF}"/>
              </a:ext>
            </a:extLst>
          </p:cNvPr>
          <p:cNvSpPr txBox="1"/>
          <p:nvPr/>
        </p:nvSpPr>
        <p:spPr>
          <a:xfrm>
            <a:off x="834295" y="3558570"/>
            <a:ext cx="3744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施設強化（ハード）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1A896C1-7723-47BD-898A-77C46591FA33}"/>
              </a:ext>
            </a:extLst>
          </p:cNvPr>
          <p:cNvSpPr txBox="1"/>
          <p:nvPr/>
        </p:nvSpPr>
        <p:spPr>
          <a:xfrm>
            <a:off x="152420" y="3199673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dirty="0"/>
              <a:t>１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4F74DC8A-7059-48D5-BBAF-A99ACB64EE8D}"/>
              </a:ext>
            </a:extLst>
          </p:cNvPr>
          <p:cNvSpPr/>
          <p:nvPr/>
        </p:nvSpPr>
        <p:spPr>
          <a:xfrm>
            <a:off x="303968" y="4022115"/>
            <a:ext cx="6304403" cy="1445464"/>
          </a:xfrm>
          <a:prstGeom prst="roundRect">
            <a:avLst/>
          </a:prstGeom>
          <a:solidFill>
            <a:srgbClr val="E1F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438275" defTabSz="387350"/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A0FBF4E-BFD6-41BF-B671-DF9A26E60884}"/>
              </a:ext>
            </a:extLst>
          </p:cNvPr>
          <p:cNvSpPr/>
          <p:nvPr/>
        </p:nvSpPr>
        <p:spPr>
          <a:xfrm>
            <a:off x="518816" y="4070033"/>
            <a:ext cx="10773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kumimoji="1" lang="ja-JP" altLang="en-US" sz="1400" dirty="0">
                <a:solidFill>
                  <a:prstClr val="black"/>
                </a:solidFill>
              </a:rPr>
              <a:t>事業対象者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pPr algn="dist"/>
            <a:r>
              <a:rPr kumimoji="1" lang="ja-JP" altLang="en-US" sz="1400" dirty="0"/>
              <a:t>対象経費</a:t>
            </a:r>
            <a:endParaRPr kumimoji="1" lang="en-US" altLang="ja-JP" sz="1400" dirty="0"/>
          </a:p>
          <a:p>
            <a:pPr algn="dist"/>
            <a:endParaRPr kumimoji="1" lang="en-US" altLang="ja-JP" sz="1400" dirty="0">
              <a:solidFill>
                <a:prstClr val="black"/>
              </a:solidFill>
            </a:endParaRPr>
          </a:p>
          <a:p>
            <a:pPr algn="dist"/>
            <a:r>
              <a:rPr kumimoji="1" lang="ja-JP" altLang="en-US" sz="1400" dirty="0">
                <a:solidFill>
                  <a:prstClr val="black"/>
                </a:solidFill>
              </a:rPr>
              <a:t>補助率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endParaRPr kumimoji="1" lang="en-US" altLang="ja-JP" sz="1050" dirty="0">
              <a:solidFill>
                <a:prstClr val="black"/>
              </a:solidFill>
            </a:endParaRPr>
          </a:p>
          <a:p>
            <a:pPr algn="dist"/>
            <a:r>
              <a:rPr kumimoji="1" lang="ja-JP" altLang="en-US" sz="1400" dirty="0">
                <a:solidFill>
                  <a:prstClr val="black"/>
                </a:solidFill>
              </a:rPr>
              <a:t>補助上限額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74B2D5-02FC-4946-8C1F-5E95395109AB}"/>
              </a:ext>
            </a:extLst>
          </p:cNvPr>
          <p:cNvSpPr/>
          <p:nvPr/>
        </p:nvSpPr>
        <p:spPr>
          <a:xfrm>
            <a:off x="1447890" y="4081538"/>
            <a:ext cx="53153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387350"/>
            <a:r>
              <a:rPr kumimoji="1" lang="ja-JP" altLang="en-US" sz="1400" dirty="0">
                <a:solidFill>
                  <a:prstClr val="black"/>
                </a:solidFill>
              </a:rPr>
              <a:t>：農林漁業者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pPr lvl="0" defTabSz="387350"/>
            <a:r>
              <a:rPr kumimoji="1" lang="ja-JP" altLang="en-US" sz="1400" dirty="0">
                <a:solidFill>
                  <a:prstClr val="black"/>
                </a:solidFill>
              </a:rPr>
              <a:t>：利用者の受入機能強化のための施設整備費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pPr lvl="0" defTabSz="387350"/>
            <a:r>
              <a:rPr kumimoji="1" lang="ja-JP" altLang="en-US" sz="1400" dirty="0">
                <a:solidFill>
                  <a:prstClr val="black"/>
                </a:solidFill>
              </a:rPr>
              <a:t>　（手洗場、更衣室、東屋、トイレ、エアコン、扇風機等）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pPr lvl="0" defTabSz="387350"/>
            <a:r>
              <a:rPr kumimoji="1" lang="ja-JP" altLang="en-US" sz="1400" dirty="0">
                <a:solidFill>
                  <a:prstClr val="black"/>
                </a:solidFill>
              </a:rPr>
              <a:t>：１／２以内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pPr lvl="0" defTabSz="387350"/>
            <a:r>
              <a:rPr kumimoji="1" lang="ja-JP" altLang="en-US" sz="1400" dirty="0">
                <a:solidFill>
                  <a:prstClr val="black"/>
                </a:solidFill>
              </a:rPr>
              <a:t>：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100 </a:t>
            </a:r>
            <a:r>
              <a:rPr kumimoji="1" lang="ja-JP" altLang="en-US" sz="1400" dirty="0">
                <a:solidFill>
                  <a:prstClr val="black"/>
                </a:solidFill>
              </a:rPr>
              <a:t>万円</a:t>
            </a:r>
            <a:endParaRPr kumimoji="1" lang="en-US" altLang="ja-JP" sz="1400" dirty="0">
              <a:solidFill>
                <a:prstClr val="black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A813859-27C8-48A2-B0F8-BF0995634AC6}"/>
              </a:ext>
            </a:extLst>
          </p:cNvPr>
          <p:cNvSpPr txBox="1"/>
          <p:nvPr/>
        </p:nvSpPr>
        <p:spPr>
          <a:xfrm>
            <a:off x="134634" y="2728106"/>
            <a:ext cx="6628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　消費者にあなたの営む農林水産業を</a:t>
            </a:r>
            <a:r>
              <a:rPr kumimoji="1" lang="ja-JP" altLang="en-US" sz="1400" b="1" u="sng" dirty="0"/>
              <a:t>体験</a:t>
            </a:r>
            <a:r>
              <a:rPr kumimoji="1" lang="ja-JP" altLang="en-US" sz="1400" dirty="0"/>
              <a:t>してもらい、思いやこだわりを</a:t>
            </a:r>
            <a:r>
              <a:rPr kumimoji="1" lang="ja-JP" altLang="en-US" sz="1400" b="1" u="sng" dirty="0"/>
              <a:t>伝える</a:t>
            </a:r>
            <a:r>
              <a:rPr kumimoji="1" lang="ja-JP" altLang="en-US" sz="1400" dirty="0"/>
              <a:t>ための取組（オープンファーム）を支援します。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BEBB37F-8A64-45E3-9E1E-78A94DBFF5AE}"/>
              </a:ext>
            </a:extLst>
          </p:cNvPr>
          <p:cNvSpPr txBox="1"/>
          <p:nvPr/>
        </p:nvSpPr>
        <p:spPr>
          <a:xfrm>
            <a:off x="250845" y="8065533"/>
            <a:ext cx="48585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/>
              <a:t>※ </a:t>
            </a:r>
            <a:r>
              <a:rPr lang="ja-JP" altLang="en-US" sz="1000" dirty="0"/>
              <a:t>体験の提供に加え、農林水産を伝えることを行う施設が対象です</a:t>
            </a:r>
            <a:endParaRPr lang="en-US" altLang="ja-JP" sz="1000" dirty="0"/>
          </a:p>
          <a:p>
            <a:r>
              <a:rPr lang="ja-JP" altLang="en-US" sz="1000" dirty="0"/>
              <a:t>　（例えば、農業体験の提供のみを行う観光農園などは支援対象外です）</a:t>
            </a:r>
            <a:endParaRPr lang="en-US" altLang="ja-JP" sz="1000" dirty="0"/>
          </a:p>
          <a:p>
            <a:r>
              <a:rPr lang="en-US" altLang="ja-JP" sz="1000" dirty="0"/>
              <a:t>※</a:t>
            </a:r>
            <a:r>
              <a:rPr lang="ja-JP" altLang="en-US" sz="1000" dirty="0"/>
              <a:t>「施設強化支援」と「取組拡大支援」は併用可能です</a:t>
            </a:r>
            <a:endParaRPr kumimoji="1" lang="en-US" altLang="ja-JP" sz="1000" dirty="0"/>
          </a:p>
          <a:p>
            <a:r>
              <a:rPr kumimoji="1" lang="en-US" altLang="ja-JP" sz="1000" dirty="0"/>
              <a:t>※  </a:t>
            </a:r>
            <a:r>
              <a:rPr kumimoji="1" lang="ja-JP" altLang="en-US" sz="1000" dirty="0"/>
              <a:t>事業要件等の詳細はホームページをご覧ください</a:t>
            </a:r>
            <a:endParaRPr kumimoji="1" lang="en-US" altLang="ja-JP" sz="1000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415E838-DE94-47C4-B538-2A3C3B65D5BB}"/>
              </a:ext>
            </a:extLst>
          </p:cNvPr>
          <p:cNvSpPr txBox="1"/>
          <p:nvPr/>
        </p:nvSpPr>
        <p:spPr>
          <a:xfrm>
            <a:off x="932720" y="6012313"/>
            <a:ext cx="3744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取組拡大（ソフト）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3A779D6B-3695-41BC-9266-50B1AC1919B0}"/>
              </a:ext>
            </a:extLst>
          </p:cNvPr>
          <p:cNvSpPr txBox="1"/>
          <p:nvPr/>
        </p:nvSpPr>
        <p:spPr>
          <a:xfrm>
            <a:off x="250845" y="5640353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dirty="0"/>
              <a:t>２</a:t>
            </a:r>
          </a:p>
        </p:txBody>
      </p:sp>
      <p:pic>
        <p:nvPicPr>
          <p:cNvPr id="2058" name="Picture 10" descr="建築家のイラスト">
            <a:extLst>
              <a:ext uri="{FF2B5EF4-FFF2-40B4-BE49-F238E27FC236}">
                <a16:creationId xmlns:a16="http://schemas.microsoft.com/office/drawing/2014/main" id="{C687D064-676F-49DB-9F01-E0F461BA6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874" y="4928032"/>
            <a:ext cx="1532456" cy="153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2AE5322C-7C59-4514-82E7-FB0AF5F0D698}"/>
              </a:ext>
            </a:extLst>
          </p:cNvPr>
          <p:cNvSpPr/>
          <p:nvPr/>
        </p:nvSpPr>
        <p:spPr>
          <a:xfrm>
            <a:off x="292621" y="6501635"/>
            <a:ext cx="6314533" cy="1445464"/>
          </a:xfrm>
          <a:prstGeom prst="roundRect">
            <a:avLst/>
          </a:prstGeom>
          <a:solidFill>
            <a:srgbClr val="E1F7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1438275" defTabSz="387350"/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D966A9AA-E643-401E-B63B-87F30618A23D}"/>
              </a:ext>
            </a:extLst>
          </p:cNvPr>
          <p:cNvSpPr/>
          <p:nvPr/>
        </p:nvSpPr>
        <p:spPr>
          <a:xfrm>
            <a:off x="507469" y="6549553"/>
            <a:ext cx="107739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kumimoji="1" lang="ja-JP" altLang="en-US" sz="1400" dirty="0">
                <a:solidFill>
                  <a:prstClr val="black"/>
                </a:solidFill>
              </a:rPr>
              <a:t>事業対象者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pPr algn="dist"/>
            <a:r>
              <a:rPr kumimoji="1" lang="ja-JP" altLang="en-US" sz="1400" dirty="0"/>
              <a:t>対象経費</a:t>
            </a:r>
            <a:endParaRPr kumimoji="1" lang="en-US" altLang="ja-JP" sz="1400" dirty="0"/>
          </a:p>
          <a:p>
            <a:pPr algn="dist"/>
            <a:endParaRPr kumimoji="1" lang="en-US" altLang="ja-JP" sz="1400" dirty="0">
              <a:solidFill>
                <a:prstClr val="black"/>
              </a:solidFill>
            </a:endParaRPr>
          </a:p>
          <a:p>
            <a:pPr algn="dist"/>
            <a:r>
              <a:rPr kumimoji="1" lang="ja-JP" altLang="en-US" sz="1400" dirty="0">
                <a:solidFill>
                  <a:prstClr val="black"/>
                </a:solidFill>
              </a:rPr>
              <a:t>補助率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endParaRPr kumimoji="1" lang="en-US" altLang="ja-JP" sz="1050" dirty="0">
              <a:solidFill>
                <a:prstClr val="black"/>
              </a:solidFill>
            </a:endParaRPr>
          </a:p>
          <a:p>
            <a:pPr algn="dist"/>
            <a:r>
              <a:rPr kumimoji="1" lang="ja-JP" altLang="en-US" sz="1400" dirty="0">
                <a:solidFill>
                  <a:prstClr val="black"/>
                </a:solidFill>
              </a:rPr>
              <a:t>補助上限額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B9E6128C-2ADB-499D-8FCE-ECE1C6F2862C}"/>
              </a:ext>
            </a:extLst>
          </p:cNvPr>
          <p:cNvSpPr/>
          <p:nvPr/>
        </p:nvSpPr>
        <p:spPr>
          <a:xfrm>
            <a:off x="1436543" y="6561058"/>
            <a:ext cx="531534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387350"/>
            <a:r>
              <a:rPr kumimoji="1" lang="ja-JP" altLang="en-US" sz="1400" dirty="0">
                <a:solidFill>
                  <a:prstClr val="black"/>
                </a:solidFill>
              </a:rPr>
              <a:t>：農林漁業者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pPr defTabSz="387350"/>
            <a:r>
              <a:rPr kumimoji="1" lang="ja-JP" altLang="en-US" sz="1400" dirty="0">
                <a:solidFill>
                  <a:prstClr val="black"/>
                </a:solidFill>
              </a:rPr>
              <a:t>：利用者の利用促進のための活動経費等</a:t>
            </a:r>
          </a:p>
          <a:p>
            <a:pPr lvl="0" defTabSz="387350"/>
            <a:r>
              <a:rPr kumimoji="1" lang="ja-JP" altLang="en-US" sz="1400" dirty="0">
                <a:solidFill>
                  <a:prstClr val="black"/>
                </a:solidFill>
              </a:rPr>
              <a:t>　（ホームページ開設、動画作成、モデルツアー開催等）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pPr lvl="0" defTabSz="387350"/>
            <a:r>
              <a:rPr kumimoji="1" lang="ja-JP" altLang="en-US" sz="1400" dirty="0">
                <a:solidFill>
                  <a:prstClr val="black"/>
                </a:solidFill>
              </a:rPr>
              <a:t>：１／２以内</a:t>
            </a:r>
            <a:endParaRPr kumimoji="1" lang="en-US" altLang="ja-JP" sz="1400" dirty="0">
              <a:solidFill>
                <a:prstClr val="black"/>
              </a:solidFill>
            </a:endParaRPr>
          </a:p>
          <a:p>
            <a:pPr lvl="0" defTabSz="387350"/>
            <a:r>
              <a:rPr kumimoji="1" lang="ja-JP" altLang="en-US" sz="1400" dirty="0">
                <a:solidFill>
                  <a:prstClr val="black"/>
                </a:solidFill>
              </a:rPr>
              <a:t>：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25 </a:t>
            </a:r>
            <a:r>
              <a:rPr kumimoji="1" lang="ja-JP" altLang="en-US" sz="1400" dirty="0">
                <a:solidFill>
                  <a:prstClr val="black"/>
                </a:solidFill>
              </a:rPr>
              <a:t>万円</a:t>
            </a:r>
            <a:endParaRPr kumimoji="1" lang="en-US" altLang="ja-JP" sz="1400" dirty="0">
              <a:solidFill>
                <a:prstClr val="black"/>
              </a:solidFill>
            </a:endParaRPr>
          </a:p>
        </p:txBody>
      </p:sp>
      <p:pic>
        <p:nvPicPr>
          <p:cNvPr id="4098" name="Picture 2" descr="米農家のイラスト（農業）">
            <a:extLst>
              <a:ext uri="{FF2B5EF4-FFF2-40B4-BE49-F238E27FC236}">
                <a16:creationId xmlns:a16="http://schemas.microsoft.com/office/drawing/2014/main" id="{C85F260E-F395-4F2B-B6EA-9039D0D82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023" y="7306978"/>
            <a:ext cx="1522307" cy="143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9D7C659C-B3BA-45AC-85B9-8D48A22E89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0469" y="9220185"/>
            <a:ext cx="629850" cy="62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14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815</TotalTime>
  <Words>213</Words>
  <Application>Microsoft Office PowerPoint</Application>
  <PresentationFormat>A4 210 x 297 mm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ＤＦＧ平成ゴシック体W9</vt:lpstr>
      <vt:lpstr>游ゴシック</vt:lpstr>
      <vt:lpstr>游ゴシック 本文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土佐　康彰</dc:creator>
  <cp:lastModifiedBy>黒田　真未</cp:lastModifiedBy>
  <cp:revision>86</cp:revision>
  <cp:lastPrinted>2024-03-13T11:48:37Z</cp:lastPrinted>
  <dcterms:created xsi:type="dcterms:W3CDTF">2023-12-22T04:19:18Z</dcterms:created>
  <dcterms:modified xsi:type="dcterms:W3CDTF">2026-05-20T00:57:50Z</dcterms:modified>
</cp:coreProperties>
</file>